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handoutMasterIdLst>
    <p:handoutMasterId r:id="rId26"/>
  </p:handout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216"/>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936BB8-374A-A999-AE89-B174AFF09B3D}"/>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CDF8F97F-C1C2-D309-C169-772D7AE6C1A7}"/>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12/31/2023 pm</a:t>
            </a:r>
          </a:p>
        </p:txBody>
      </p:sp>
      <p:sp>
        <p:nvSpPr>
          <p:cNvPr id="4" name="Footer Placeholder 3">
            <a:extLst>
              <a:ext uri="{FF2B5EF4-FFF2-40B4-BE49-F238E27FC236}">
                <a16:creationId xmlns:a16="http://schemas.microsoft.com/office/drawing/2014/main" id="{77EB6AFE-F1D9-AD5F-AFE7-AA8DC539D459}"/>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48067B1E-72A9-A499-04BA-00A6C685D4C5}"/>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7CCFDA1B-2098-4BCF-AA52-881F375E9D1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836102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12/31/2023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D2766DE3-B9BE-4DD6-A3F2-D9B9835495B8}" type="slidenum">
              <a:rPr lang="en-US" smtClean="0"/>
              <a:t>‹#›</a:t>
            </a:fld>
            <a:endParaRPr lang="en-US"/>
          </a:p>
        </p:txBody>
      </p:sp>
    </p:spTree>
    <p:extLst>
      <p:ext uri="{BB962C8B-B14F-4D97-AF65-F5344CB8AC3E}">
        <p14:creationId xmlns:p14="http://schemas.microsoft.com/office/powerpoint/2010/main" val="174758269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FDCB13-7374-4348-AD2D-363B49DCA154}" type="datetimeFigureOut">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2681396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FDCB13-7374-4348-AD2D-363B49DCA154}" type="datetimeFigureOut">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43055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FDCB13-7374-4348-AD2D-363B49DCA154}" type="datetimeFigureOut">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49102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FDCB13-7374-4348-AD2D-363B49DCA154}" type="datetimeFigureOut">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389082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FDCB13-7374-4348-AD2D-363B49DCA154}" type="datetimeFigureOut">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2946175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FDCB13-7374-4348-AD2D-363B49DCA154}" type="datetimeFigureOut">
              <a:rPr lang="en-US" smtClean="0"/>
              <a:t>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3673054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FDCB13-7374-4348-AD2D-363B49DCA154}" type="datetimeFigureOut">
              <a:rPr lang="en-US" smtClean="0"/>
              <a:t>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2445644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FDCB13-7374-4348-AD2D-363B49DCA154}" type="datetimeFigureOut">
              <a:rPr lang="en-US" smtClean="0"/>
              <a:t>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3479926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FDCB13-7374-4348-AD2D-363B49DCA154}" type="datetimeFigureOut">
              <a:rPr lang="en-US" smtClean="0"/>
              <a:t>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3235861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FDCB13-7374-4348-AD2D-363B49DCA154}" type="datetimeFigureOut">
              <a:rPr lang="en-US" smtClean="0"/>
              <a:t>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542458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FDCB13-7374-4348-AD2D-363B49DCA154}" type="datetimeFigureOut">
              <a:rPr lang="en-US" smtClean="0"/>
              <a:t>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F4BC3-4974-47D0-9D7D-58AAF8B72027}" type="slidenum">
              <a:rPr lang="en-US" smtClean="0"/>
              <a:t>‹#›</a:t>
            </a:fld>
            <a:endParaRPr lang="en-US"/>
          </a:p>
        </p:txBody>
      </p:sp>
    </p:spTree>
    <p:extLst>
      <p:ext uri="{BB962C8B-B14F-4D97-AF65-F5344CB8AC3E}">
        <p14:creationId xmlns:p14="http://schemas.microsoft.com/office/powerpoint/2010/main" val="2046252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DCB13-7374-4348-AD2D-363B49DCA154}" type="datetimeFigureOut">
              <a:rPr lang="en-US" smtClean="0"/>
              <a:t>1/1/2024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4F4BC3-4974-47D0-9D7D-58AAF8B72027}" type="slidenum">
              <a:rPr lang="en-US" smtClean="0"/>
              <a:t>‹#›</a:t>
            </a:fld>
            <a:endParaRPr lang="en-US"/>
          </a:p>
        </p:txBody>
      </p:sp>
    </p:spTree>
    <p:extLst>
      <p:ext uri="{BB962C8B-B14F-4D97-AF65-F5344CB8AC3E}">
        <p14:creationId xmlns:p14="http://schemas.microsoft.com/office/powerpoint/2010/main" val="28420921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372533" y="1699022"/>
            <a:ext cx="8859520" cy="1790700"/>
          </a:xfrm>
        </p:spPr>
        <p:txBody>
          <a:bodyPr>
            <a:normAutofit/>
          </a:bodyPr>
          <a:lstStyle/>
          <a:p>
            <a:r>
              <a:rPr lang="en-US"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142240" y="4414838"/>
            <a:ext cx="8859520" cy="2061025"/>
          </a:xfrm>
        </p:spPr>
        <p:txBody>
          <a:bodyPr>
            <a:normAutofit/>
          </a:bodyPr>
          <a:lstStyle/>
          <a:p>
            <a:r>
              <a:rPr lang="en-US" sz="4000" b="1" dirty="0">
                <a:solidFill>
                  <a:srgbClr val="FF0000"/>
                </a:solidFill>
              </a:rPr>
              <a:t>Matthew 27:22</a:t>
            </a:r>
          </a:p>
          <a:p>
            <a:endParaRPr lang="en-US" sz="4000" b="1" dirty="0">
              <a:solidFill>
                <a:srgbClr val="FF0000"/>
              </a:solidFill>
            </a:endParaRPr>
          </a:p>
          <a:p>
            <a:r>
              <a:rPr lang="en-US" sz="1800" dirty="0"/>
              <a:t>All scripture quotations from NASB 1995 Bible unless otherwise noted.</a:t>
            </a:r>
          </a:p>
        </p:txBody>
      </p:sp>
    </p:spTree>
    <p:extLst>
      <p:ext uri="{BB962C8B-B14F-4D97-AF65-F5344CB8AC3E}">
        <p14:creationId xmlns:p14="http://schemas.microsoft.com/office/powerpoint/2010/main" val="2531540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dirty="0"/>
              <a:t>Pilate was too fearful to deny Jesus but too weak to stand for Him. Yet, there is </a:t>
            </a:r>
            <a:r>
              <a:rPr lang="en-US" u="sng" dirty="0"/>
              <a:t>no middle ground</a:t>
            </a:r>
            <a:r>
              <a:rPr lang="en-US" dirty="0"/>
              <a:t>.</a:t>
            </a:r>
          </a:p>
          <a:p>
            <a:pPr algn="l"/>
            <a:endParaRPr lang="en-US" i="1" dirty="0"/>
          </a:p>
          <a:p>
            <a:r>
              <a:rPr lang="en-US" i="1" dirty="0"/>
              <a:t>“</a:t>
            </a:r>
            <a:r>
              <a:rPr lang="en-US" i="1" dirty="0">
                <a:solidFill>
                  <a:srgbClr val="000000"/>
                </a:solidFill>
              </a:rPr>
              <a:t>He who is not with Me is against Me; and he who does not gather with Me scatters.</a:t>
            </a:r>
            <a:r>
              <a:rPr lang="en-US" i="1" dirty="0"/>
              <a:t>”</a:t>
            </a:r>
            <a:br>
              <a:rPr lang="en-US" dirty="0"/>
            </a:br>
            <a:r>
              <a:rPr lang="en-US" b="1" dirty="0">
                <a:solidFill>
                  <a:srgbClr val="FF0000"/>
                </a:solidFill>
              </a:rPr>
              <a:t>(Matthew 12:30)</a:t>
            </a:r>
            <a:endParaRPr lang="en-US" dirty="0"/>
          </a:p>
          <a:p>
            <a:pPr algn="l"/>
            <a:endParaRPr lang="en-US" i="1" dirty="0"/>
          </a:p>
          <a:p>
            <a:r>
              <a:rPr lang="en-US" i="1" dirty="0"/>
              <a:t>“For he who is not against us is for us.” </a:t>
            </a:r>
            <a:r>
              <a:rPr lang="en-US" b="1" dirty="0">
                <a:solidFill>
                  <a:srgbClr val="FF0000"/>
                </a:solidFill>
              </a:rPr>
              <a:t>(Mark 9:40)</a:t>
            </a:r>
          </a:p>
          <a:p>
            <a:pPr algn="l"/>
            <a:endParaRPr lang="en-US" i="1" dirty="0"/>
          </a:p>
          <a:p>
            <a:r>
              <a:rPr lang="en-US" i="1" dirty="0"/>
              <a:t>“He who is not with Me is against Me; and he who does not gather with Me, scatters.”</a:t>
            </a:r>
            <a:r>
              <a:rPr lang="en-US" dirty="0"/>
              <a:t> </a:t>
            </a:r>
            <a:r>
              <a:rPr lang="en-US" b="1" dirty="0">
                <a:solidFill>
                  <a:srgbClr val="FF0000"/>
                </a:solidFill>
              </a:rPr>
              <a:t>(Luke 11:23)</a:t>
            </a:r>
          </a:p>
        </p:txBody>
      </p:sp>
    </p:spTree>
    <p:extLst>
      <p:ext uri="{BB962C8B-B14F-4D97-AF65-F5344CB8AC3E}">
        <p14:creationId xmlns:p14="http://schemas.microsoft.com/office/powerpoint/2010/main" val="94170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300" dirty="0"/>
              <a:t>Years later, the attitude of Saul of Tarsus toward Jesus was to persecute Him. In persecuting His church, Saul persecuted Jesus.</a:t>
            </a:r>
          </a:p>
          <a:p>
            <a:r>
              <a:rPr lang="en-US" sz="2300" i="1" dirty="0"/>
              <a:t>“Now Saul, still breathing threats and murder against the disciples of the Lord, went to the high priest, and asked for letters from him to the synagogues at Damascus, so that if he found any belonging to the Way, both men and women, he might bring them bound to Jerusalem. As he was traveling, it happened that he was approaching Damascus, and suddenly a light from heaven flashed around him; and he fell to the ground and heard a voice saying to him, ‘Saul, Saul, why are you persecuting Me?’ And he said, ‘Who are You, Lord?’ And He said, ‘I am Jesus whom you are persecuting, but get up and enter the city, and it will be told you what you must do.’”</a:t>
            </a:r>
            <a:r>
              <a:rPr lang="en-US" sz="2300" dirty="0"/>
              <a:t> </a:t>
            </a:r>
            <a:br>
              <a:rPr lang="en-US" sz="2300" dirty="0"/>
            </a:br>
            <a:r>
              <a:rPr lang="en-US" sz="2300" b="1" dirty="0">
                <a:solidFill>
                  <a:srgbClr val="FF0000"/>
                </a:solidFill>
              </a:rPr>
              <a:t>(Acts 9:1-6)</a:t>
            </a:r>
          </a:p>
        </p:txBody>
      </p:sp>
    </p:spTree>
    <p:extLst>
      <p:ext uri="{BB962C8B-B14F-4D97-AF65-F5344CB8AC3E}">
        <p14:creationId xmlns:p14="http://schemas.microsoft.com/office/powerpoint/2010/main" val="2144565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300" dirty="0"/>
              <a:t>Throughout the centuries, including today, when men and women persecute, misrepresent, speak evil of, commit violence against, or otherwise oppose the church of our Lord, they persecute Jesus Christ.</a:t>
            </a:r>
          </a:p>
          <a:p>
            <a:pPr algn="l"/>
            <a:endParaRPr lang="en-US" sz="2300" dirty="0"/>
          </a:p>
          <a:p>
            <a:r>
              <a:rPr lang="en-US" sz="2300" i="1" dirty="0"/>
              <a:t>“When the Lamb broke the fifth seal, I saw underneath the altar the souls of those who had been slain because of the word of God, and because of the testimony which they had maintained; and they cried out with a loud voice, saying, ‘How long, O Lord, holy and true, will You refrain from judging and avenging our blood on those who dwell on the earth?’ And there was given to each of them a white robe; and they were told that they should rest for a little while longer, until the number of their fellow servants and their brethren who were to be killed even as they had been, would be completed also.” </a:t>
            </a:r>
            <a:r>
              <a:rPr lang="en-US" sz="2300" b="1" dirty="0">
                <a:solidFill>
                  <a:srgbClr val="FF0000"/>
                </a:solidFill>
              </a:rPr>
              <a:t>(Revelation 6:9-11)</a:t>
            </a:r>
          </a:p>
        </p:txBody>
      </p:sp>
    </p:spTree>
    <p:extLst>
      <p:ext uri="{BB962C8B-B14F-4D97-AF65-F5344CB8AC3E}">
        <p14:creationId xmlns:p14="http://schemas.microsoft.com/office/powerpoint/2010/main" val="112694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300" dirty="0"/>
              <a:t>The attitude of Felix the governor of Judea was to put off making a decision until later.</a:t>
            </a:r>
          </a:p>
          <a:p>
            <a:pPr algn="l"/>
            <a:endParaRPr lang="en-US" sz="2300" dirty="0"/>
          </a:p>
          <a:p>
            <a:r>
              <a:rPr lang="en-US" sz="2300" i="1" dirty="0"/>
              <a:t>“But some days later Felix arrived with Drusilla, his wife who was a Jewess, and sent for Paul and heard him speak about faith in Christ Jesus. But as he was discussing righteousness, self-control and the judgment to come, Felix became frightened and said, ‘Go away for the present, and when I find time (“a convenient time” – NKJV) I will summon you.’” </a:t>
            </a:r>
            <a:r>
              <a:rPr lang="en-US" sz="2300" b="1" dirty="0">
                <a:solidFill>
                  <a:srgbClr val="FF0000"/>
                </a:solidFill>
              </a:rPr>
              <a:t>(Acts 24:24-25)</a:t>
            </a:r>
          </a:p>
          <a:p>
            <a:endParaRPr lang="en-US" sz="2300" dirty="0"/>
          </a:p>
          <a:p>
            <a:pPr algn="l"/>
            <a:r>
              <a:rPr lang="en-US" sz="2300" dirty="0"/>
              <a:t>There is no record that Felix ever “found time” to hear, believe, and obey the gospel message.</a:t>
            </a:r>
            <a:endParaRPr lang="en-US" sz="2300" b="1" dirty="0">
              <a:solidFill>
                <a:srgbClr val="FF0000"/>
              </a:solidFill>
            </a:endParaRPr>
          </a:p>
        </p:txBody>
      </p:sp>
    </p:spTree>
    <p:extLst>
      <p:ext uri="{BB962C8B-B14F-4D97-AF65-F5344CB8AC3E}">
        <p14:creationId xmlns:p14="http://schemas.microsoft.com/office/powerpoint/2010/main" val="207425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300" dirty="0"/>
              <a:t>It is truly tragic that so many people today are of the same attitude as Felix, some who actually know the will of God, yet delay in obeying it. The time to be saved is always NOW.</a:t>
            </a:r>
          </a:p>
          <a:p>
            <a:r>
              <a:rPr lang="en-US" sz="2300" i="1" dirty="0"/>
              <a:t>“Do this, knowing the time, that it is already the hour for you to awaken from sleep; for now salvation is nearer to us than when we believed.”</a:t>
            </a:r>
            <a:br>
              <a:rPr lang="en-US" sz="2300" i="1" dirty="0"/>
            </a:br>
            <a:r>
              <a:rPr lang="en-US" sz="2300" b="1" dirty="0">
                <a:solidFill>
                  <a:srgbClr val="FF0000"/>
                </a:solidFill>
              </a:rPr>
              <a:t>(Romans 13:11)</a:t>
            </a:r>
          </a:p>
          <a:p>
            <a:r>
              <a:rPr lang="en-US" sz="2300" i="1" dirty="0"/>
              <a:t>“And working together with Him, we also urge you not to receive the grace of God in vain – for He says, ‘At the acceptable time I listened to you, and on the day of salvation I helped you.’ Behold, now is ‘the acceptable time,’ behold, now is ‘the day of salvation …’” </a:t>
            </a:r>
            <a:br>
              <a:rPr lang="en-US" sz="2300" i="1" dirty="0"/>
            </a:br>
            <a:r>
              <a:rPr lang="en-US" sz="2300" b="1" dirty="0">
                <a:solidFill>
                  <a:srgbClr val="FF0000"/>
                </a:solidFill>
              </a:rPr>
              <a:t>(2 Corinthians 6:1-2)</a:t>
            </a:r>
          </a:p>
          <a:p>
            <a:r>
              <a:rPr lang="en-US" sz="2300" dirty="0"/>
              <a:t> </a:t>
            </a:r>
            <a:r>
              <a:rPr lang="en-US" sz="2300" i="1" dirty="0"/>
              <a:t>“Therefore having overlooked the times of ignorance, God is now declaring to men that all people everywhere should repent …” </a:t>
            </a:r>
            <a:r>
              <a:rPr lang="en-US" sz="2300" b="1" dirty="0">
                <a:solidFill>
                  <a:srgbClr val="FF0000"/>
                </a:solidFill>
              </a:rPr>
              <a:t>(Acts 17:30)</a:t>
            </a:r>
          </a:p>
        </p:txBody>
      </p:sp>
    </p:spTree>
    <p:extLst>
      <p:ext uri="{BB962C8B-B14F-4D97-AF65-F5344CB8AC3E}">
        <p14:creationId xmlns:p14="http://schemas.microsoft.com/office/powerpoint/2010/main" val="147063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300" dirty="0"/>
              <a:t>King Agrippa’s attitude toward Jesus was “Almost.”</a:t>
            </a:r>
          </a:p>
          <a:p>
            <a:endParaRPr lang="en-US" sz="2300" i="1" dirty="0"/>
          </a:p>
          <a:p>
            <a:r>
              <a:rPr lang="en-US" sz="2300" i="1" dirty="0"/>
              <a:t>“‘For the king knows about these matters, and I speak to him also with confidence, since I am persuaded that none of these things escape his notice; for this has not been done in a corner. King Agrippa, do you believe the prophets? I know that you do believe.’ Then Agrippa said to Paul, ‘You </a:t>
            </a:r>
            <a:r>
              <a:rPr lang="en-US" sz="2300" b="1" i="1" dirty="0"/>
              <a:t>almost</a:t>
            </a:r>
            <a:r>
              <a:rPr lang="en-US" sz="2300" i="1" dirty="0"/>
              <a:t> persuade me to become a Christian.’ And Paul said, ‘I would to God that not only you, but also all who hear me today, might become both almost and altogether such as I am, except for these chains.’” </a:t>
            </a:r>
            <a:r>
              <a:rPr lang="en-US" sz="2300" b="1" dirty="0">
                <a:solidFill>
                  <a:srgbClr val="FF0000"/>
                </a:solidFill>
              </a:rPr>
              <a:t>(Acts 26:26-29 NKJV)</a:t>
            </a:r>
          </a:p>
          <a:p>
            <a:endParaRPr lang="en-US" sz="2300" dirty="0"/>
          </a:p>
          <a:p>
            <a:pPr algn="l"/>
            <a:r>
              <a:rPr lang="en-US" sz="2300" dirty="0"/>
              <a:t>As the old saying goes, “Almost only counts in horseshoes and hand grenades.”</a:t>
            </a:r>
          </a:p>
          <a:p>
            <a:r>
              <a:rPr lang="en-US" sz="2300" b="1" dirty="0"/>
              <a:t>“Almost saved” means “lost.”</a:t>
            </a:r>
          </a:p>
        </p:txBody>
      </p:sp>
    </p:spTree>
    <p:extLst>
      <p:ext uri="{BB962C8B-B14F-4D97-AF65-F5344CB8AC3E}">
        <p14:creationId xmlns:p14="http://schemas.microsoft.com/office/powerpoint/2010/main" val="3356539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300" dirty="0"/>
              <a:t>Good intentions don’t count! Obedience is required!</a:t>
            </a:r>
          </a:p>
          <a:p>
            <a:r>
              <a:rPr lang="en-US" sz="2300" i="1" dirty="0"/>
              <a:t>“And having been made perfect, He became to all those who </a:t>
            </a:r>
            <a:r>
              <a:rPr lang="en-US" sz="2300" b="1" i="1" dirty="0"/>
              <a:t>obey Him </a:t>
            </a:r>
            <a:r>
              <a:rPr lang="en-US" sz="2300" i="1" dirty="0"/>
              <a:t>the source of eternal salvation …” </a:t>
            </a:r>
            <a:r>
              <a:rPr lang="en-US" sz="2300" b="1" dirty="0">
                <a:solidFill>
                  <a:srgbClr val="FF0000"/>
                </a:solidFill>
              </a:rPr>
              <a:t>(Hebrews 5:9)</a:t>
            </a:r>
          </a:p>
          <a:p>
            <a:endParaRPr lang="en-US" sz="2300" dirty="0"/>
          </a:p>
          <a:p>
            <a:r>
              <a:rPr lang="en-US" sz="2300" i="1" dirty="0"/>
              <a:t>“Therefore everyone who hears these words of Mine and </a:t>
            </a:r>
            <a:r>
              <a:rPr lang="en-US" sz="2300" b="1" i="1" dirty="0"/>
              <a:t>acts on them</a:t>
            </a:r>
            <a:r>
              <a:rPr lang="en-US" sz="2300" i="1" dirty="0"/>
              <a:t>, may be compared to a wise man who built his house on the rock. And the rain fell, and the floods came, and the winds blew and slammed against that house; and yet it did not fall, for it had been founded on the rock. Everyone who hears these words of Mine and </a:t>
            </a:r>
            <a:r>
              <a:rPr lang="en-US" sz="2300" b="1" i="1" dirty="0"/>
              <a:t>does not act on them</a:t>
            </a:r>
            <a:r>
              <a:rPr lang="en-US" sz="2300" i="1" dirty="0"/>
              <a:t>, will be like a foolish man who built his house on the sand. The rain fell, and the floods came, and the winds blew and slammed against that house; and it fell – and great was its fall.” </a:t>
            </a:r>
            <a:r>
              <a:rPr lang="en-US" sz="2300" b="1" dirty="0">
                <a:solidFill>
                  <a:srgbClr val="FF0000"/>
                </a:solidFill>
              </a:rPr>
              <a:t>(Matthew 7:24-27)</a:t>
            </a:r>
          </a:p>
        </p:txBody>
      </p:sp>
    </p:spTree>
    <p:extLst>
      <p:ext uri="{BB962C8B-B14F-4D97-AF65-F5344CB8AC3E}">
        <p14:creationId xmlns:p14="http://schemas.microsoft.com/office/powerpoint/2010/main" val="345765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300" dirty="0"/>
              <a:t>Good intentions don’t count! Obedience is required!</a:t>
            </a:r>
          </a:p>
          <a:p>
            <a:pPr algn="l"/>
            <a:endParaRPr lang="en-US" sz="2300" dirty="0"/>
          </a:p>
          <a:p>
            <a:r>
              <a:rPr lang="en-US" sz="2300" i="1" dirty="0"/>
              <a:t>“For after all it is only just for God to repay with affliction those who afflict you, and to give relief to you who are afflicted and to us as well when the Lord Jesus will be revealed from heaven with His mighty angels in flaming fire, dealing out retribution to those </a:t>
            </a:r>
            <a:r>
              <a:rPr lang="en-US" sz="2300" b="1" i="1" dirty="0"/>
              <a:t>who do not know God</a:t>
            </a:r>
            <a:r>
              <a:rPr lang="en-US" sz="2300" i="1" dirty="0"/>
              <a:t> and to those </a:t>
            </a:r>
            <a:r>
              <a:rPr lang="en-US" sz="2300" b="1" i="1" dirty="0"/>
              <a:t>who do not obey </a:t>
            </a:r>
            <a:r>
              <a:rPr lang="en-US" sz="2300" i="1" dirty="0"/>
              <a:t>the gospel of our Lord Jesus. These will pay the penalty of eternal destruction, away from the presence of the Lord and from the glory of His power, when He comes to be glorified in His saints on that day, and to be marveled at among all who have believed – for our testimony to you was believed.”</a:t>
            </a:r>
          </a:p>
          <a:p>
            <a:r>
              <a:rPr lang="en-US" sz="2300" b="1" dirty="0">
                <a:solidFill>
                  <a:srgbClr val="FF0000"/>
                </a:solidFill>
              </a:rPr>
              <a:t>(2 Thessalonians 1:6-10; cf. 1 John 2:3)</a:t>
            </a:r>
          </a:p>
        </p:txBody>
      </p:sp>
    </p:spTree>
    <p:extLst>
      <p:ext uri="{BB962C8B-B14F-4D97-AF65-F5344CB8AC3E}">
        <p14:creationId xmlns:p14="http://schemas.microsoft.com/office/powerpoint/2010/main" val="104966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800" dirty="0"/>
              <a:t>Good intentions don’t count! Obedience is required!</a:t>
            </a:r>
          </a:p>
          <a:p>
            <a:pPr algn="l"/>
            <a:endParaRPr lang="en-US" sz="2800" dirty="0"/>
          </a:p>
          <a:p>
            <a:r>
              <a:rPr lang="en-US" sz="2800" i="1" dirty="0"/>
              <a:t>“But because of your stubbornness and unrepentant heart you are storing up wrath for yourself in the day of wrath and revelation of the righteous judgment of God, who will render to each person according to his deeds: to those who by perseverance in doing good seek for glory and honor and immortality, eternal life; but to those who are selfishly ambitious and do not obey the truth, but obey unrighteousness, wrath and indignation.” </a:t>
            </a:r>
            <a:r>
              <a:rPr lang="en-US" sz="2800" b="1" dirty="0">
                <a:solidFill>
                  <a:srgbClr val="FF0000"/>
                </a:solidFill>
              </a:rPr>
              <a:t>(Romans 2:5-8)</a:t>
            </a:r>
          </a:p>
        </p:txBody>
      </p:sp>
    </p:spTree>
    <p:extLst>
      <p:ext uri="{BB962C8B-B14F-4D97-AF65-F5344CB8AC3E}">
        <p14:creationId xmlns:p14="http://schemas.microsoft.com/office/powerpoint/2010/main" val="346934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300" dirty="0"/>
              <a:t>Now, contrast the answers of the Jews, Pilate, Judas, Peter, Saul, Felix, and Agrippa with those of the people who heard the gospel on the Day of Pentecost. </a:t>
            </a:r>
          </a:p>
          <a:p>
            <a:pPr algn="l"/>
            <a:r>
              <a:rPr lang="en-US" sz="2300" dirty="0"/>
              <a:t>Upon hearing the eyewitness testimony of the Apostles concerning Jesus’ prophesied life, death, burial, resurrection, and heavenly coronation, they wanted to know what to do, knowing they had killed the Christ.</a:t>
            </a:r>
          </a:p>
          <a:p>
            <a:r>
              <a:rPr lang="en-US" sz="2300" i="1" dirty="0"/>
              <a:t>“Now when they heard this, they were pierced to the heart, and said to Peter and the rest of the apostles, ‘Brethren, what shall we do?’” </a:t>
            </a:r>
            <a:r>
              <a:rPr lang="en-US" sz="2300" b="1" dirty="0">
                <a:solidFill>
                  <a:srgbClr val="FF0000"/>
                </a:solidFill>
              </a:rPr>
              <a:t>(Acts 2:37)</a:t>
            </a:r>
          </a:p>
          <a:p>
            <a:pPr algn="l"/>
            <a:endParaRPr lang="en-US" sz="2300" dirty="0"/>
          </a:p>
          <a:p>
            <a:pPr algn="l"/>
            <a:r>
              <a:rPr lang="en-US" sz="2300" dirty="0"/>
              <a:t>Peter, now inspired by the Holy Spirit, answered:</a:t>
            </a:r>
          </a:p>
          <a:p>
            <a:r>
              <a:rPr lang="en-US" sz="2300" dirty="0"/>
              <a:t>“Peter said to them, ‘Repent, and each of you be baptized in the name of Jesus Christ for the forgiveness of your sins; and you will receive the gift of the Holy Spirit.’”</a:t>
            </a:r>
            <a:r>
              <a:rPr lang="en-US" sz="2300" i="1" dirty="0"/>
              <a:t> </a:t>
            </a:r>
            <a:r>
              <a:rPr lang="en-US" sz="2300" b="1" dirty="0">
                <a:solidFill>
                  <a:srgbClr val="FF0000"/>
                </a:solidFill>
              </a:rPr>
              <a:t>(Acts 2:38)</a:t>
            </a:r>
          </a:p>
        </p:txBody>
      </p:sp>
    </p:spTree>
    <p:extLst>
      <p:ext uri="{BB962C8B-B14F-4D97-AF65-F5344CB8AC3E}">
        <p14:creationId xmlns:p14="http://schemas.microsoft.com/office/powerpoint/2010/main" val="57256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569793" y="987615"/>
            <a:ext cx="8004412" cy="5756322"/>
          </a:xfrm>
        </p:spPr>
        <p:txBody>
          <a:bodyPr>
            <a:normAutofit/>
          </a:bodyPr>
          <a:lstStyle/>
          <a:p>
            <a:pPr algn="l"/>
            <a:r>
              <a:rPr lang="en-US" sz="2800" dirty="0"/>
              <a:t>The question Pilate asked, “what shall I do with Jesus who is called Christ?,” is a question everyone must answer.</a:t>
            </a:r>
          </a:p>
          <a:p>
            <a:pPr algn="l"/>
            <a:endParaRPr lang="en-US" sz="2800" dirty="0"/>
          </a:p>
          <a:p>
            <a:r>
              <a:rPr lang="en-US" sz="2800" i="1" dirty="0"/>
              <a:t>“But the chief priests and the elders persuaded the crowds to ask for Barabbas and to put Jesus to death. But the governor said to them, ‘Which of the two do you want me to release for you?’ And they said, ‘Barabbas.’ Pilate said to them, ‘Then </a:t>
            </a:r>
            <a:r>
              <a:rPr lang="en-US" sz="2800" b="1" i="1" dirty="0"/>
              <a:t>what shall I do with Jesus </a:t>
            </a:r>
            <a:r>
              <a:rPr lang="en-US" sz="2800" i="1" dirty="0"/>
              <a:t>who is called Christ?’ They all said, ‘Crucify Him!’” </a:t>
            </a:r>
            <a:br>
              <a:rPr lang="en-US" sz="2800" i="1" dirty="0"/>
            </a:br>
            <a:r>
              <a:rPr lang="en-US" sz="2800" b="1" dirty="0">
                <a:solidFill>
                  <a:srgbClr val="FF0000"/>
                </a:solidFill>
              </a:rPr>
              <a:t>(Matthew 27:20-22)</a:t>
            </a:r>
          </a:p>
          <a:p>
            <a:pPr algn="l"/>
            <a:endParaRPr lang="en-US" sz="2800" dirty="0"/>
          </a:p>
        </p:txBody>
      </p:sp>
    </p:spTree>
    <p:extLst>
      <p:ext uri="{BB962C8B-B14F-4D97-AF65-F5344CB8AC3E}">
        <p14:creationId xmlns:p14="http://schemas.microsoft.com/office/powerpoint/2010/main" val="369171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300" dirty="0"/>
              <a:t>Peter continued his inspired message, which prompted the obedience of about 3,000 people, who repented of their sins and were baptized in water for the forgiveness of their sins.</a:t>
            </a:r>
          </a:p>
          <a:p>
            <a:pPr algn="l"/>
            <a:endParaRPr lang="en-US" sz="2300" dirty="0"/>
          </a:p>
          <a:p>
            <a:r>
              <a:rPr lang="en-US" sz="2300" i="1" dirty="0"/>
              <a:t>“‘For the promise is for you and your children and for all who are far off, as many as the Lord our God will call to Himself.’ And with many other words he solemnly testified and kept on exhorting them, saying, ‘Be saved from this perverse generation!’ So then, those who had received his word were baptized; and that day there were added about three thousand souls. They were continually devoting themselves to the apostles’ teaching and to fellowship, to the breaking of bread and to prayer.” </a:t>
            </a:r>
            <a:r>
              <a:rPr lang="en-US" sz="2300" b="1" dirty="0">
                <a:solidFill>
                  <a:srgbClr val="FF0000"/>
                </a:solidFill>
              </a:rPr>
              <a:t>(Acts 2:39-42)</a:t>
            </a:r>
          </a:p>
        </p:txBody>
      </p:sp>
    </p:spTree>
    <p:extLst>
      <p:ext uri="{BB962C8B-B14F-4D97-AF65-F5344CB8AC3E}">
        <p14:creationId xmlns:p14="http://schemas.microsoft.com/office/powerpoint/2010/main" val="3444730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r>
              <a:rPr lang="en-US" sz="2800" b="1" dirty="0"/>
              <a:t>Which attitude describes you? </a:t>
            </a:r>
          </a:p>
          <a:p>
            <a:pPr algn="l"/>
            <a:r>
              <a:rPr lang="en-US" sz="2800" dirty="0"/>
              <a:t>Will you reject Him?</a:t>
            </a:r>
          </a:p>
          <a:p>
            <a:pPr algn="l"/>
            <a:endParaRPr lang="en-US" sz="2800" dirty="0"/>
          </a:p>
          <a:p>
            <a:pPr algn="l"/>
            <a:r>
              <a:rPr lang="en-US" sz="2800" dirty="0"/>
              <a:t>Will you avoid making any decision about Him at all, or put it off “until later”?</a:t>
            </a:r>
          </a:p>
          <a:p>
            <a:pPr algn="l"/>
            <a:endParaRPr lang="en-US" sz="2800" dirty="0"/>
          </a:p>
          <a:p>
            <a:pPr algn="l"/>
            <a:r>
              <a:rPr lang="en-US" sz="2800" dirty="0"/>
              <a:t>Will you mock and ridicule Him and those who believe in Him?</a:t>
            </a:r>
          </a:p>
          <a:p>
            <a:pPr algn="l"/>
            <a:endParaRPr lang="en-US" sz="2800" dirty="0"/>
          </a:p>
          <a:p>
            <a:pPr algn="l"/>
            <a:r>
              <a:rPr lang="en-US" sz="2800" dirty="0"/>
              <a:t>Will you stand up for Him?</a:t>
            </a:r>
          </a:p>
          <a:p>
            <a:pPr algn="l"/>
            <a:endParaRPr lang="en-US" sz="2800" dirty="0"/>
          </a:p>
          <a:p>
            <a:pPr algn="l"/>
            <a:r>
              <a:rPr lang="en-US" sz="2800" dirty="0"/>
              <a:t>Will you believe and obey Him?</a:t>
            </a:r>
          </a:p>
        </p:txBody>
      </p:sp>
    </p:spTree>
    <p:extLst>
      <p:ext uri="{BB962C8B-B14F-4D97-AF65-F5344CB8AC3E}">
        <p14:creationId xmlns:p14="http://schemas.microsoft.com/office/powerpoint/2010/main" val="145930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313899" y="846161"/>
            <a:ext cx="8475260" cy="5897776"/>
          </a:xfrm>
        </p:spPr>
        <p:txBody>
          <a:bodyPr>
            <a:noAutofit/>
          </a:bodyPr>
          <a:lstStyle/>
          <a:p>
            <a:pPr algn="l"/>
            <a:r>
              <a:rPr lang="en-US" sz="2800" dirty="0"/>
              <a:t>Biblical scholar Bruce M. Metzger once wrote:</a:t>
            </a:r>
          </a:p>
          <a:p>
            <a:pPr algn="l"/>
            <a:r>
              <a:rPr lang="en-US" sz="2800" dirty="0"/>
              <a:t>“It has often been pointed out that Jesus’ claim to be the only Son of God is either true or false. If it is false, he either knew the claim was false or he did not know that it was false. In the former case he was a liar; in the latter case he was a lunatic. No other conclusion beside these three is possible.”</a:t>
            </a:r>
          </a:p>
          <a:p>
            <a:pPr algn="l"/>
            <a:endParaRPr lang="en-US" sz="2800" dirty="0"/>
          </a:p>
          <a:p>
            <a:pPr algn="l"/>
            <a:r>
              <a:rPr lang="en-US" sz="2800" b="1" dirty="0"/>
              <a:t>Ultimately then, everyone on earth has made or will make their decision whether Jesus was a liar, a lunatic, or is the Lord and Savior of the world, the Son of the living God. Which will you choose?</a:t>
            </a:r>
          </a:p>
        </p:txBody>
      </p:sp>
    </p:spTree>
    <p:extLst>
      <p:ext uri="{BB962C8B-B14F-4D97-AF65-F5344CB8AC3E}">
        <p14:creationId xmlns:p14="http://schemas.microsoft.com/office/powerpoint/2010/main" val="190438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HOW TO OBEY THE GOSPEL</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28282" y="738294"/>
            <a:ext cx="9089814" cy="6005643"/>
          </a:xfrm>
        </p:spPr>
        <p:txBody>
          <a:bodyPr>
            <a:noAutofit/>
          </a:bodyPr>
          <a:lstStyle/>
          <a:p>
            <a:pPr marL="0" indent="0" algn="l">
              <a:lnSpc>
                <a:spcPct val="90000"/>
              </a:lnSpc>
              <a:buNone/>
            </a:pPr>
            <a:endParaRPr lang="en-US" altLang="en-US" sz="2000" b="1" dirty="0"/>
          </a:p>
          <a:p>
            <a:pPr marL="0" indent="0" algn="l">
              <a:lnSpc>
                <a:spcPct val="90000"/>
              </a:lnSpc>
              <a:buNone/>
            </a:pPr>
            <a:r>
              <a:rPr lang="en-US" altLang="en-US" sz="2100" b="1" dirty="0"/>
              <a:t>Hear the word of God </a:t>
            </a:r>
            <a:r>
              <a:rPr lang="en-US" altLang="en-US" sz="2000" b="1" dirty="0">
                <a:solidFill>
                  <a:srgbClr val="C00000"/>
                </a:solidFill>
              </a:rPr>
              <a:t>(2 Thessalonians 2:14-15; James 1:21)</a:t>
            </a:r>
            <a:br>
              <a:rPr lang="en-US" altLang="en-US" sz="2000" b="1" dirty="0">
                <a:solidFill>
                  <a:srgbClr val="C00000"/>
                </a:solidFill>
              </a:rPr>
            </a:br>
            <a:endParaRPr lang="en-US" altLang="en-US" sz="2000" b="1" dirty="0">
              <a:solidFill>
                <a:srgbClr val="C00000"/>
              </a:solidFill>
            </a:endParaRPr>
          </a:p>
          <a:p>
            <a:pPr marL="0" indent="0" algn="l">
              <a:lnSpc>
                <a:spcPct val="90000"/>
              </a:lnSpc>
              <a:buNone/>
            </a:pPr>
            <a:r>
              <a:rPr lang="en-US" altLang="en-US" sz="2100" b="1" dirty="0"/>
              <a:t>Believe the gospel message </a:t>
            </a:r>
            <a:r>
              <a:rPr lang="en-US" altLang="en-US" sz="2000" b="1" dirty="0">
                <a:solidFill>
                  <a:srgbClr val="C00000"/>
                </a:solidFill>
              </a:rPr>
              <a:t>(Hebrews 11:6; John 8:24)</a:t>
            </a:r>
          </a:p>
          <a:p>
            <a:pPr marL="0" indent="0" algn="l">
              <a:lnSpc>
                <a:spcPct val="90000"/>
              </a:lnSpc>
              <a:buNone/>
            </a:pPr>
            <a:endParaRPr lang="en-US" altLang="en-US" sz="2000" dirty="0"/>
          </a:p>
          <a:p>
            <a:pPr marL="0" indent="0" algn="l">
              <a:lnSpc>
                <a:spcPct val="90000"/>
              </a:lnSpc>
              <a:buNone/>
            </a:pPr>
            <a:r>
              <a:rPr lang="en-US" altLang="en-US" sz="2100" b="1" dirty="0"/>
              <a:t>Repent of sins </a:t>
            </a:r>
            <a:r>
              <a:rPr lang="en-US" altLang="en-US" sz="2000" b="1" dirty="0">
                <a:solidFill>
                  <a:srgbClr val="C00000"/>
                </a:solidFill>
              </a:rPr>
              <a:t>(Luke 13:3; Acts 17:30-31)</a:t>
            </a:r>
          </a:p>
          <a:p>
            <a:pPr marL="0" indent="0" algn="l">
              <a:lnSpc>
                <a:spcPct val="90000"/>
              </a:lnSpc>
              <a:buNone/>
            </a:pPr>
            <a:endParaRPr lang="en-US" altLang="en-US" sz="2000" dirty="0"/>
          </a:p>
          <a:p>
            <a:pPr marL="0" indent="0" algn="l">
              <a:lnSpc>
                <a:spcPct val="90000"/>
              </a:lnSpc>
              <a:buNone/>
            </a:pPr>
            <a:r>
              <a:rPr lang="en-US" altLang="en-US" sz="2100" b="1" dirty="0"/>
              <a:t>Confess Jesus Christ </a:t>
            </a:r>
            <a:r>
              <a:rPr lang="en-US" altLang="en-US" sz="2000" b="1" dirty="0">
                <a:solidFill>
                  <a:srgbClr val="C00000"/>
                </a:solidFill>
              </a:rPr>
              <a:t>(Romans 10:10; Matthew 10:32-33)</a:t>
            </a:r>
          </a:p>
          <a:p>
            <a:pPr marL="0" indent="0" algn="l">
              <a:lnSpc>
                <a:spcPct val="90000"/>
              </a:lnSpc>
              <a:buNone/>
            </a:pPr>
            <a:endParaRPr lang="en-US" altLang="en-US" sz="2000" dirty="0"/>
          </a:p>
          <a:p>
            <a:pPr marL="0" indent="0" algn="l">
              <a:lnSpc>
                <a:spcPct val="90000"/>
              </a:lnSpc>
              <a:buNone/>
            </a:pPr>
            <a:r>
              <a:rPr lang="en-US" altLang="en-US" sz="2100" b="1" dirty="0"/>
              <a:t>Be Baptized </a:t>
            </a:r>
            <a:r>
              <a:rPr lang="en-US" altLang="en-US" sz="1650" b="1" dirty="0">
                <a:solidFill>
                  <a:srgbClr val="C00000"/>
                </a:solidFill>
              </a:rPr>
              <a:t>(Mark 16:16; Acts 2:38; Galatians 3:26-27; Romans 6:3-4)</a:t>
            </a:r>
          </a:p>
          <a:p>
            <a:pPr marL="0" indent="0" algn="l">
              <a:lnSpc>
                <a:spcPct val="90000"/>
              </a:lnSpc>
              <a:buNone/>
            </a:pPr>
            <a:endParaRPr lang="en-US" altLang="en-US" sz="2000" dirty="0"/>
          </a:p>
          <a:p>
            <a:pPr marL="0" indent="0" algn="l">
              <a:lnSpc>
                <a:spcPct val="90000"/>
              </a:lnSpc>
              <a:buNone/>
            </a:pPr>
            <a:r>
              <a:rPr lang="en-US" altLang="en-US" sz="2100" b="1" dirty="0"/>
              <a:t>Remain Obedient </a:t>
            </a:r>
            <a:r>
              <a:rPr lang="en-US" altLang="en-US" sz="1800" b="1" dirty="0">
                <a:solidFill>
                  <a:srgbClr val="C00000"/>
                </a:solidFill>
              </a:rPr>
              <a:t>(Matthew 7:21; Revelation 2:10; Hebrews 3:12)</a:t>
            </a:r>
          </a:p>
          <a:p>
            <a:pPr marL="0" indent="0">
              <a:lnSpc>
                <a:spcPct val="90000"/>
              </a:lnSpc>
              <a:buNone/>
            </a:pPr>
            <a:endParaRPr lang="en-US" altLang="en-US" sz="3200" dirty="0"/>
          </a:p>
          <a:p>
            <a:pPr algn="l"/>
            <a:endParaRPr lang="en-US" sz="2800" dirty="0"/>
          </a:p>
        </p:txBody>
      </p:sp>
    </p:spTree>
    <p:extLst>
      <p:ext uri="{BB962C8B-B14F-4D97-AF65-F5344CB8AC3E}">
        <p14:creationId xmlns:p14="http://schemas.microsoft.com/office/powerpoint/2010/main" val="3782000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569793" y="987615"/>
            <a:ext cx="8004412" cy="5756322"/>
          </a:xfrm>
        </p:spPr>
        <p:txBody>
          <a:bodyPr>
            <a:normAutofit lnSpcReduction="10000"/>
          </a:bodyPr>
          <a:lstStyle/>
          <a:p>
            <a:pPr algn="l"/>
            <a:r>
              <a:rPr lang="en-US" sz="2800" dirty="0"/>
              <a:t>The question Pilate asked is a question everyone must answer, “What shall I do with Jesus who is called Christ?”</a:t>
            </a:r>
          </a:p>
          <a:p>
            <a:pPr algn="l"/>
            <a:endParaRPr lang="en-US" sz="2800" dirty="0"/>
          </a:p>
          <a:p>
            <a:pPr algn="l"/>
            <a:r>
              <a:rPr lang="en-US" sz="2800" dirty="0"/>
              <a:t>Secular world history recognizes the existence of a man known as Jesus of Nazareth, who claimed to be the Son of God, and was crucified on a Roman cross.</a:t>
            </a:r>
          </a:p>
          <a:p>
            <a:pPr algn="l"/>
            <a:endParaRPr lang="en-US" sz="2800" dirty="0"/>
          </a:p>
          <a:p>
            <a:pPr algn="l"/>
            <a:r>
              <a:rPr lang="en-US" sz="2800" dirty="0"/>
              <a:t>The Bible confirms that He spoke truth, as He was raised from the dead on the third day, further taught his apostles, and ascended to heaven where He now sits at the right hand of God.</a:t>
            </a:r>
          </a:p>
        </p:txBody>
      </p:sp>
    </p:spTree>
    <p:extLst>
      <p:ext uri="{BB962C8B-B14F-4D97-AF65-F5344CB8AC3E}">
        <p14:creationId xmlns:p14="http://schemas.microsoft.com/office/powerpoint/2010/main" val="410408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569793" y="987615"/>
            <a:ext cx="8004412" cy="5756322"/>
          </a:xfrm>
        </p:spPr>
        <p:txBody>
          <a:bodyPr>
            <a:normAutofit fontScale="92500" lnSpcReduction="10000"/>
          </a:bodyPr>
          <a:lstStyle/>
          <a:p>
            <a:pPr algn="l"/>
            <a:r>
              <a:rPr lang="en-US" sz="2800" dirty="0"/>
              <a:t>In answering Pilate’s question, “What shall I do with Jesus who is called Christ?,” the Jews answered, “Let Him be crucified!”</a:t>
            </a:r>
          </a:p>
          <a:p>
            <a:pPr algn="l"/>
            <a:endParaRPr lang="en-US" sz="2800" dirty="0"/>
          </a:p>
          <a:p>
            <a:pPr algn="l"/>
            <a:r>
              <a:rPr lang="en-US" sz="2800" dirty="0"/>
              <a:t>They completely rejected Him! All who reject Him today crucify Him yet again.</a:t>
            </a:r>
          </a:p>
          <a:p>
            <a:pPr algn="l"/>
            <a:endParaRPr lang="en-US" sz="2800" dirty="0"/>
          </a:p>
          <a:p>
            <a:r>
              <a:rPr lang="en-US" sz="2800" i="1" dirty="0"/>
              <a:t>“For in the case of those who have once been enlightened and have tasted of the heavenly gift and have been made partakers of the Holy Spirit, and have tasted the good word of God and the powers of the age to come, and then have fallen away, it is impossible to renew them again to repentance, since they again crucify to themselves the Son of God and put Him to open shame.” </a:t>
            </a:r>
            <a:r>
              <a:rPr lang="en-US" sz="2800" b="1" dirty="0">
                <a:solidFill>
                  <a:srgbClr val="FF0000"/>
                </a:solidFill>
              </a:rPr>
              <a:t>(Hebrews 6:4-6)</a:t>
            </a:r>
          </a:p>
        </p:txBody>
      </p:sp>
    </p:spTree>
    <p:extLst>
      <p:ext uri="{BB962C8B-B14F-4D97-AF65-F5344CB8AC3E}">
        <p14:creationId xmlns:p14="http://schemas.microsoft.com/office/powerpoint/2010/main" val="53095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569793" y="987615"/>
            <a:ext cx="8004412" cy="5756322"/>
          </a:xfrm>
        </p:spPr>
        <p:txBody>
          <a:bodyPr>
            <a:normAutofit/>
          </a:bodyPr>
          <a:lstStyle/>
          <a:p>
            <a:pPr algn="l"/>
            <a:r>
              <a:rPr lang="en-US" sz="2800" dirty="0"/>
              <a:t>Judas Iscariot’s answer was a question, as to how much money he could gain by betraying Him.</a:t>
            </a:r>
          </a:p>
          <a:p>
            <a:pPr algn="l"/>
            <a:endParaRPr lang="en-US" sz="2800" dirty="0"/>
          </a:p>
          <a:p>
            <a:r>
              <a:rPr lang="en-US" sz="2800" i="1" dirty="0"/>
              <a:t>“Then one of the twelve, named Judas Iscariot, went to the chief priests and said, ‘What are you willing to give me to betray Him to you?’ And they weighed out thirty pieces of silver to him. From then on he began looking for a good opportunity to betray Jesus.” </a:t>
            </a:r>
            <a:r>
              <a:rPr lang="en-US" sz="2800" b="1" dirty="0">
                <a:solidFill>
                  <a:srgbClr val="FF0000"/>
                </a:solidFill>
              </a:rPr>
              <a:t>(Matthew 26:14-16)</a:t>
            </a:r>
          </a:p>
        </p:txBody>
      </p:sp>
    </p:spTree>
    <p:extLst>
      <p:ext uri="{BB962C8B-B14F-4D97-AF65-F5344CB8AC3E}">
        <p14:creationId xmlns:p14="http://schemas.microsoft.com/office/powerpoint/2010/main" val="151092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445257" y="987615"/>
            <a:ext cx="8302817" cy="5756322"/>
          </a:xfrm>
        </p:spPr>
        <p:txBody>
          <a:bodyPr>
            <a:normAutofit fontScale="92500" lnSpcReduction="10000"/>
          </a:bodyPr>
          <a:lstStyle/>
          <a:p>
            <a:pPr algn="l"/>
            <a:r>
              <a:rPr lang="en-US" sz="2800" dirty="0"/>
              <a:t>Sometimes professional people have the attitude of Judas by hypocritically joining some church, then feigning piety for business reasons.</a:t>
            </a:r>
          </a:p>
          <a:p>
            <a:pPr algn="l"/>
            <a:r>
              <a:rPr lang="en-US" sz="2800" dirty="0"/>
              <a:t>False teachers see in Jesus nothing but monetary gain. Peter warns about them:</a:t>
            </a:r>
          </a:p>
          <a:p>
            <a:r>
              <a:rPr lang="en-US" sz="2800" i="1" dirty="0"/>
              <a:t>“But false prophets also arose among the people, just as there will also be false teachers among you, who will secretly introduce destructive heresies, even denying the Master who bought them, bringing swift destruction upon themselves. Many will follow their sensuality, and because of them the way of the truth will be maligned; and in their greed they will exploit you (“make merchandise of you” – ASV) with false words; their judgment from long ago is not idle, and their destruction is not asleep.” </a:t>
            </a:r>
            <a:r>
              <a:rPr lang="en-US" sz="2800" b="1" dirty="0">
                <a:solidFill>
                  <a:srgbClr val="FF0000"/>
                </a:solidFill>
              </a:rPr>
              <a:t>(2 Peter 2:1-3)</a:t>
            </a:r>
          </a:p>
        </p:txBody>
      </p:sp>
    </p:spTree>
    <p:extLst>
      <p:ext uri="{BB962C8B-B14F-4D97-AF65-F5344CB8AC3E}">
        <p14:creationId xmlns:p14="http://schemas.microsoft.com/office/powerpoint/2010/main" val="38471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445257" y="846161"/>
            <a:ext cx="8253483" cy="5897776"/>
          </a:xfrm>
        </p:spPr>
        <p:txBody>
          <a:bodyPr>
            <a:noAutofit/>
          </a:bodyPr>
          <a:lstStyle/>
          <a:p>
            <a:pPr algn="l"/>
            <a:r>
              <a:rPr lang="en-US" dirty="0"/>
              <a:t>Peter’s answer at that crucial time was to deny Him – three times</a:t>
            </a:r>
            <a:r>
              <a:rPr lang="en-US" i="1" dirty="0"/>
              <a:t>.</a:t>
            </a:r>
          </a:p>
          <a:p>
            <a:r>
              <a:rPr lang="en-US" i="1" dirty="0"/>
              <a:t>“And a servant-girl, seeing him as he sat in the firelight and looking intently at him, said, ‘This man was with Him too.’ But he denied it, saying, ‘Woman, I do not know Him.’ A little later, another saw him and said, ‘You are one of them too!’ But Peter said, ‘Man, I am not!’ After about an hour had passed, another man began to insist, saying, ‘Certainly this man also was with Him, for he is a Galilean too.’ But Peter said, ‘Man, I do not know what you are talking about.’ Immediately, while he was still speaking, a rooster crowed. The Lord turned and looked at Peter. And Peter remembered the word of the Lord, how He had told him, ‘Before a rooster crows today, you will deny Me three times.’” </a:t>
            </a:r>
            <a:r>
              <a:rPr lang="en-US" b="1" dirty="0">
                <a:solidFill>
                  <a:srgbClr val="FF0000"/>
                </a:solidFill>
              </a:rPr>
              <a:t>(Luke 22:56-61)</a:t>
            </a:r>
          </a:p>
        </p:txBody>
      </p:sp>
    </p:spTree>
    <p:extLst>
      <p:ext uri="{BB962C8B-B14F-4D97-AF65-F5344CB8AC3E}">
        <p14:creationId xmlns:p14="http://schemas.microsoft.com/office/powerpoint/2010/main" val="273340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445257" y="846161"/>
            <a:ext cx="8253483" cy="5897776"/>
          </a:xfrm>
        </p:spPr>
        <p:txBody>
          <a:bodyPr>
            <a:noAutofit/>
          </a:bodyPr>
          <a:lstStyle/>
          <a:p>
            <a:pPr algn="l"/>
            <a:r>
              <a:rPr lang="en-US" dirty="0"/>
              <a:t>Peter found himself in a hostile crowd while Jesus was on trial. His faith was weak, and he succumbed to the pressure of the crowd. We too can find ourselves in hostile crowds of our own making.</a:t>
            </a:r>
          </a:p>
          <a:p>
            <a:r>
              <a:rPr lang="en-US" i="1" dirty="0"/>
              <a:t>“Do not be deceived: ‘Bad company corrupts good morals.’ Become sober-minded as you ought, and stop sinning; for some have no knowledge of God. I speak this to your shame.” </a:t>
            </a:r>
            <a:br>
              <a:rPr lang="en-US" i="1" dirty="0"/>
            </a:br>
            <a:r>
              <a:rPr lang="en-US" b="1" dirty="0">
                <a:solidFill>
                  <a:srgbClr val="FF0000"/>
                </a:solidFill>
              </a:rPr>
              <a:t>(1 Corinthians 15:33-34)</a:t>
            </a:r>
          </a:p>
          <a:p>
            <a:r>
              <a:rPr lang="en-US" i="1" dirty="0"/>
              <a:t>“Or do you not know that the unrighteous will not inherit the kingdom of God? Do not be deceived; neither fornicators, nor idolaters, nor adulterers, nor effeminate, nor homosexuals, nor thieves, nor the covetous, nor drunkards, nor revilers, nor swindlers, will inherit the kingdom of God.” </a:t>
            </a:r>
            <a:br>
              <a:rPr lang="en-US" dirty="0"/>
            </a:br>
            <a:r>
              <a:rPr lang="en-US" b="1" dirty="0">
                <a:solidFill>
                  <a:srgbClr val="FF0000"/>
                </a:solidFill>
              </a:rPr>
              <a:t>(1 Corinthians 6:9-10)</a:t>
            </a:r>
            <a:endParaRPr lang="en-US" dirty="0"/>
          </a:p>
        </p:txBody>
      </p:sp>
    </p:spTree>
    <p:extLst>
      <p:ext uri="{BB962C8B-B14F-4D97-AF65-F5344CB8AC3E}">
        <p14:creationId xmlns:p14="http://schemas.microsoft.com/office/powerpoint/2010/main" val="4000477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latin typeface="Verdana" panose="020B0604030504040204" pitchFamily="34" charset="0"/>
                <a:ea typeface="Verdana" panose="020B0604030504040204" pitchFamily="34" charset="0"/>
              </a:rPr>
              <a:t>WHAT WILL YOU DO WITH JESUS?</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445257" y="846161"/>
            <a:ext cx="8253483" cy="5897776"/>
          </a:xfrm>
        </p:spPr>
        <p:txBody>
          <a:bodyPr>
            <a:noAutofit/>
          </a:bodyPr>
          <a:lstStyle/>
          <a:p>
            <a:pPr algn="l"/>
            <a:r>
              <a:rPr lang="en-US" dirty="0"/>
              <a:t>Pilate’s recourse was to attempt neutrality</a:t>
            </a:r>
            <a:r>
              <a:rPr lang="en-US" i="1" dirty="0"/>
              <a:t>.</a:t>
            </a:r>
            <a:r>
              <a:rPr lang="en-US" dirty="0"/>
              <a:t> He washed his hands and claimed innocence in his condemnation and death sentence of an innocent man.</a:t>
            </a:r>
          </a:p>
          <a:p>
            <a:pPr algn="l"/>
            <a:endParaRPr lang="en-US" dirty="0"/>
          </a:p>
          <a:p>
            <a:r>
              <a:rPr lang="en-US" i="1" dirty="0"/>
              <a:t>“When Pilate saw that he was accomplishing nothing, but rather that a riot was starting, he took water and washed his hands in front of the crowd, saying, ‘I am innocent of this Man’s blood; see to that yourselves.’ And all the people said, ‘His blood shall be on us and on our children!’ Then he released Barabbas for them; but after having Jesus scourged, he handed Him over to be crucified.”</a:t>
            </a:r>
            <a:br>
              <a:rPr lang="en-US" dirty="0"/>
            </a:br>
            <a:r>
              <a:rPr lang="en-US" b="1" dirty="0">
                <a:solidFill>
                  <a:srgbClr val="FF0000"/>
                </a:solidFill>
              </a:rPr>
              <a:t>(Matthew 27:24-26)</a:t>
            </a:r>
            <a:endParaRPr lang="en-US" dirty="0"/>
          </a:p>
        </p:txBody>
      </p:sp>
    </p:spTree>
    <p:extLst>
      <p:ext uri="{BB962C8B-B14F-4D97-AF65-F5344CB8AC3E}">
        <p14:creationId xmlns:p14="http://schemas.microsoft.com/office/powerpoint/2010/main" val="339193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Verdana"/>
        <a:ea typeface=""/>
        <a:cs typeface=""/>
      </a:majorFont>
      <a:minorFont>
        <a:latin typeface="Verdan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1402</TotalTime>
  <Words>3020</Words>
  <Application>Microsoft Office PowerPoint</Application>
  <PresentationFormat>On-screen Show (4:3)</PresentationFormat>
  <Paragraphs>125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Verdana</vt:lpstr>
      <vt:lpstr>Office Theme</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WHAT WILL YOU DO WITH JESUS?</vt:lpstr>
      <vt:lpstr>HOW TO OBEY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Will You Do With Jesus</dc:title>
  <dc:creator>Randy Childs</dc:creator>
  <cp:lastModifiedBy>Richard Lidh</cp:lastModifiedBy>
  <cp:revision>11</cp:revision>
  <cp:lastPrinted>2024-01-01T21:12:01Z</cp:lastPrinted>
  <dcterms:created xsi:type="dcterms:W3CDTF">2023-12-25T03:12:12Z</dcterms:created>
  <dcterms:modified xsi:type="dcterms:W3CDTF">2024-01-01T21:13:00Z</dcterms:modified>
</cp:coreProperties>
</file>